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672" r:id="rId2"/>
    <p:sldMasterId id="2147483680" r:id="rId3"/>
    <p:sldMasterId id="2147483727" r:id="rId4"/>
    <p:sldMasterId id="2147483711" r:id="rId5"/>
    <p:sldMasterId id="2147483705" r:id="rId6"/>
    <p:sldMasterId id="2147483699" r:id="rId7"/>
    <p:sldMasterId id="2147483717" r:id="rId8"/>
    <p:sldMasterId id="2147483693" r:id="rId9"/>
    <p:sldMasterId id="2147483738" r:id="rId10"/>
    <p:sldMasterId id="2147483747" r:id="rId11"/>
    <p:sldMasterId id="2147483783" r:id="rId12"/>
    <p:sldMasterId id="2147483798" r:id="rId13"/>
    <p:sldMasterId id="2147483807" r:id="rId14"/>
    <p:sldMasterId id="2147483826" r:id="rId15"/>
    <p:sldMasterId id="2147483833" r:id="rId16"/>
    <p:sldMasterId id="2147483853" r:id="rId17"/>
    <p:sldMasterId id="2147483865" r:id="rId18"/>
    <p:sldMasterId id="2147483871" r:id="rId19"/>
    <p:sldMasterId id="2147483878" r:id="rId20"/>
    <p:sldMasterId id="2147483884" r:id="rId21"/>
    <p:sldMasterId id="2147483890" r:id="rId22"/>
  </p:sldMasterIdLst>
  <p:notesMasterIdLst>
    <p:notesMasterId r:id="rId31"/>
  </p:notesMasterIdLst>
  <p:sldIdLst>
    <p:sldId id="257" r:id="rId23"/>
    <p:sldId id="416" r:id="rId24"/>
    <p:sldId id="415" r:id="rId25"/>
    <p:sldId id="448" r:id="rId26"/>
    <p:sldId id="456" r:id="rId27"/>
    <p:sldId id="457" r:id="rId28"/>
    <p:sldId id="258" r:id="rId29"/>
    <p:sldId id="41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  <a:srgbClr val="F8F8F8"/>
    <a:srgbClr val="288781"/>
    <a:srgbClr val="CBEEE9"/>
    <a:srgbClr val="26262E"/>
    <a:srgbClr val="101010"/>
    <a:srgbClr val="232C37"/>
    <a:srgbClr val="5D0309"/>
    <a:srgbClr val="343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232" autoAdjust="0"/>
    <p:restoredTop sz="86622" autoAdjust="0"/>
  </p:normalViewPr>
  <p:slideViewPr>
    <p:cSldViewPr snapToGrid="0">
      <p:cViewPr varScale="1">
        <p:scale>
          <a:sx n="86" d="100"/>
          <a:sy n="86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36216-904A-4889-BF38-56C4A1F0308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4F701-3AFF-434D-8905-024778C77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8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12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7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D5DDE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0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376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8355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6022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67828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9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9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D5DDE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733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07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1" y="1371605"/>
            <a:ext cx="5770419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371605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424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6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3119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9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rgbClr val="343D4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9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343D4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9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rgbClr val="343D4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7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343D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3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1" y="1371605"/>
            <a:ext cx="5770419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371605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75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96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561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9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9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D5DDE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44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212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1" y="1371605"/>
            <a:ext cx="5770419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371605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80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1893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02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3143248"/>
            <a:ext cx="10363200" cy="571504"/>
          </a:xfrm>
        </p:spPr>
        <p:txBody>
          <a:bodyPr anchor="t">
            <a:noAutofit/>
          </a:bodyPr>
          <a:lstStyle>
            <a:lvl1pPr algn="ctr">
              <a:defRPr sz="3600" b="0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357695"/>
            <a:ext cx="10363200" cy="1500187"/>
          </a:xfrm>
        </p:spPr>
        <p:txBody>
          <a:bodyPr anchorCtr="1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F932CA-0708-4609-A2D7-5F363E407264}" type="datetimeFigureOut">
              <a:rPr lang="en-US" altLang="zh-TW"/>
              <a:pPr/>
              <a:t>10/23/2025</a:t>
            </a:fld>
            <a:endParaRPr lang="en-CA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CA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A221E7-59F2-4960-BB4A-C1EB2FB86508}" type="slidenum">
              <a:rPr lang="en-CA" altLang="zh-TW"/>
              <a:pPr/>
              <a:t>‹#›</a:t>
            </a:fld>
            <a:endParaRPr lang="en-CA" altLang="zh-TW"/>
          </a:p>
        </p:txBody>
      </p:sp>
    </p:spTree>
    <p:extLst>
      <p:ext uri="{BB962C8B-B14F-4D97-AF65-F5344CB8AC3E}">
        <p14:creationId xmlns:p14="http://schemas.microsoft.com/office/powerpoint/2010/main" val="79789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75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– Blue template">
  <p:cSld name="Thank you – Blue templa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540000" y="4351781"/>
            <a:ext cx="4097553" cy="90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16999"/>
              </a:lnSpc>
              <a:spcBef>
                <a:spcPts val="1200"/>
              </a:spcBef>
              <a:spcAft>
                <a:spcPts val="0"/>
              </a:spcAft>
              <a:buClr>
                <a:srgbClr val="EEF2EC"/>
              </a:buClr>
              <a:buSzPts val="1100"/>
              <a:buFont typeface="Hind Light"/>
              <a:buNone/>
              <a:defRPr sz="1467"/>
            </a:lvl1pPr>
            <a:lvl2pPr marL="1219170" lvl="1" indent="-304792" algn="l">
              <a:lnSpc>
                <a:spcPct val="116999"/>
              </a:lnSpc>
              <a:spcBef>
                <a:spcPts val="1200"/>
              </a:spcBef>
              <a:spcAft>
                <a:spcPts val="0"/>
              </a:spcAft>
              <a:buClr>
                <a:srgbClr val="EEF2EC"/>
              </a:buClr>
              <a:buSzPts val="1100"/>
              <a:buFont typeface="Hind Light"/>
              <a:buNone/>
              <a:defRPr sz="1467"/>
            </a:lvl2pPr>
            <a:lvl3pPr marL="1828754" lvl="2" indent="-304792" algn="l">
              <a:lnSpc>
                <a:spcPct val="116999"/>
              </a:lnSpc>
              <a:spcBef>
                <a:spcPts val="1200"/>
              </a:spcBef>
              <a:spcAft>
                <a:spcPts val="0"/>
              </a:spcAft>
              <a:buClr>
                <a:srgbClr val="EEF2EC"/>
              </a:buClr>
              <a:buSzPts val="1100"/>
              <a:buFont typeface="Hind Light"/>
              <a:buNone/>
              <a:defRPr sz="1467"/>
            </a:lvl3pPr>
            <a:lvl4pPr marL="2438339" lvl="3" indent="-389457" algn="l">
              <a:lnSpc>
                <a:spcPct val="116999"/>
              </a:lnSpc>
              <a:spcBef>
                <a:spcPts val="1200"/>
              </a:spcBef>
              <a:spcAft>
                <a:spcPts val="0"/>
              </a:spcAft>
              <a:buClr>
                <a:srgbClr val="EEF2EC"/>
              </a:buClr>
              <a:buSzPts val="1000"/>
              <a:buFont typeface="Hind Light"/>
              <a:buChar char="–"/>
              <a:defRPr sz="1467"/>
            </a:lvl4pPr>
            <a:lvl5pPr marL="3047924" lvl="4" indent="-372524" algn="l">
              <a:lnSpc>
                <a:spcPct val="116999"/>
              </a:lnSpc>
              <a:spcBef>
                <a:spcPts val="1200"/>
              </a:spcBef>
              <a:spcAft>
                <a:spcPts val="0"/>
              </a:spcAft>
              <a:buClr>
                <a:srgbClr val="EEF2EC"/>
              </a:buClr>
              <a:buSzPts val="800"/>
              <a:buFont typeface="Hind Light"/>
              <a:buChar char="•"/>
              <a:defRPr sz="1467"/>
            </a:lvl5pPr>
            <a:lvl6pPr marL="3657509" lvl="5" indent="-423323" algn="ctr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EEF2EC"/>
              </a:buClr>
              <a:buSzPts val="1400"/>
              <a:buChar char="•"/>
              <a:defRPr/>
            </a:lvl6pPr>
            <a:lvl7pPr marL="4267093" lvl="6" indent="-423323" algn="ctr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EEF2EC"/>
              </a:buClr>
              <a:buSzPts val="1400"/>
              <a:buChar char="•"/>
              <a:defRPr/>
            </a:lvl7pPr>
            <a:lvl8pPr marL="4876678" lvl="7" indent="-423323" algn="ctr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EEF2EC"/>
              </a:buClr>
              <a:buSzPts val="1400"/>
              <a:buChar char="•"/>
              <a:defRPr/>
            </a:lvl8pPr>
            <a:lvl9pPr marL="5486263" lvl="8" indent="-423323" algn="ctr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EEF2EC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11507813" y="6342064"/>
            <a:ext cx="153964" cy="1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2EC"/>
              </a:buClr>
              <a:buSzPts val="800"/>
              <a:buFont typeface="Hind Light"/>
              <a:buNone/>
              <a:defRPr sz="1067">
                <a:solidFill>
                  <a:srgbClr val="EEF2EC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2EC"/>
              </a:buClr>
              <a:buSzPts val="800"/>
              <a:buFont typeface="Hind Light"/>
              <a:buNone/>
              <a:defRPr sz="1067">
                <a:solidFill>
                  <a:srgbClr val="EEF2EC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2EC"/>
              </a:buClr>
              <a:buSzPts val="800"/>
              <a:buFont typeface="Hind Light"/>
              <a:buNone/>
              <a:defRPr sz="1067">
                <a:solidFill>
                  <a:srgbClr val="EEF2EC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2EC"/>
              </a:buClr>
              <a:buSzPts val="800"/>
              <a:buFont typeface="Hind Light"/>
              <a:buNone/>
              <a:defRPr sz="1067">
                <a:solidFill>
                  <a:srgbClr val="EEF2EC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2EC"/>
              </a:buClr>
              <a:buSzPts val="800"/>
              <a:buFont typeface="Hind Light"/>
              <a:buNone/>
              <a:defRPr sz="1067">
                <a:solidFill>
                  <a:srgbClr val="EEF2EC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2EC"/>
              </a:buClr>
              <a:buSzPts val="800"/>
              <a:buFont typeface="Hind Light"/>
              <a:buNone/>
              <a:defRPr sz="1067">
                <a:solidFill>
                  <a:srgbClr val="EEF2EC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2EC"/>
              </a:buClr>
              <a:buSzPts val="800"/>
              <a:buFont typeface="Hind Light"/>
              <a:buNone/>
              <a:defRPr sz="1067">
                <a:solidFill>
                  <a:srgbClr val="EEF2EC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2EC"/>
              </a:buClr>
              <a:buSzPts val="800"/>
              <a:buFont typeface="Hind Light"/>
              <a:buNone/>
              <a:defRPr sz="1067">
                <a:solidFill>
                  <a:srgbClr val="EEF2EC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2EC"/>
              </a:buClr>
              <a:buSzPts val="800"/>
              <a:buFont typeface="Hind Light"/>
              <a:buNone/>
              <a:defRPr sz="1067">
                <a:solidFill>
                  <a:srgbClr val="EEF2EC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5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9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9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>
                    <a:lumMod val="9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54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011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1" y="1371605"/>
            <a:ext cx="5770419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371605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866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828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84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1371599"/>
            <a:ext cx="5770418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599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57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488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32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256" y="307595"/>
            <a:ext cx="10740573" cy="171041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rgbClr val="D5DDE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256" y="2177143"/>
            <a:ext cx="10740573" cy="149663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9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232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256" y="307595"/>
            <a:ext cx="10740573" cy="171041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rgbClr val="D5DDE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256" y="2177143"/>
            <a:ext cx="10740573" cy="149663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256" y="4559604"/>
            <a:ext cx="4107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Important Note: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This document was prepared for a private audience. Copyrights for images included in the presentation have not been obtained from the right owners.  If you are a right owner and wish for the images not to continue to be included, please contact us via email: info@dot.asia</a:t>
            </a: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93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232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icholas\Desktop\pix for card\B&amp;W great pix.jpg"/>
          <p:cNvPicPr>
            <a:picLocks noChangeAspect="1" noChangeArrowheads="1"/>
          </p:cNvPicPr>
          <p:nvPr userDrawn="1"/>
        </p:nvPicPr>
        <p:blipFill>
          <a:blip r:embed="rId2" cstate="screen"/>
          <a:srcRect t="20466" b="9181"/>
          <a:stretch>
            <a:fillRect/>
          </a:stretch>
        </p:blipFill>
        <p:spPr bwMode="auto">
          <a:xfrm>
            <a:off x="0" y="-1"/>
            <a:ext cx="12191999" cy="687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-1"/>
            <a:ext cx="12192000" cy="6845302"/>
          </a:xfrm>
          <a:prstGeom prst="rect">
            <a:avLst/>
          </a:prstGeom>
          <a:solidFill>
            <a:srgbClr val="232C37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101" y="4085060"/>
            <a:ext cx="2109390" cy="2772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257" y="307594"/>
            <a:ext cx="6888843" cy="24737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257" y="2933699"/>
            <a:ext cx="6888843" cy="96520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D5DDE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5034" y="4275978"/>
            <a:ext cx="6209282" cy="19714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15082" y="869977"/>
            <a:ext cx="3461538" cy="5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8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7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D5DDE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41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3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1371599"/>
            <a:ext cx="5770418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599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1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2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26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1468738"/>
            <a:ext cx="11707091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7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8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08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1371599"/>
            <a:ext cx="5770418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599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87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5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67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7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4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1371599"/>
            <a:ext cx="5770418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599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58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66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1371599"/>
            <a:ext cx="5770418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599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82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74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224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7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36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63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1371599"/>
            <a:ext cx="5770418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599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39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2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133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1191491"/>
            <a:ext cx="12192000" cy="5666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AB36"/>
                </a:solidFill>
              </a:defRPr>
            </a:lvl1pPr>
            <a:lvl2pPr>
              <a:defRPr>
                <a:solidFill>
                  <a:srgbClr val="6CAB36"/>
                </a:solidFill>
              </a:defRPr>
            </a:lvl2pPr>
            <a:lvl3pPr>
              <a:defRPr>
                <a:solidFill>
                  <a:srgbClr val="6CAB36"/>
                </a:solidFill>
              </a:defRPr>
            </a:lvl3pPr>
            <a:lvl4pPr>
              <a:defRPr>
                <a:solidFill>
                  <a:srgbClr val="6CAB36"/>
                </a:solidFill>
              </a:defRPr>
            </a:lvl4pPr>
            <a:lvl5pPr>
              <a:defRPr>
                <a:solidFill>
                  <a:srgbClr val="6CAB3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1236" y="-75077"/>
            <a:ext cx="1246909" cy="13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6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1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1191491"/>
            <a:ext cx="12192000" cy="5666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AB36"/>
                </a:solidFill>
              </a:defRPr>
            </a:lvl1pPr>
            <a:lvl2pPr>
              <a:defRPr>
                <a:solidFill>
                  <a:srgbClr val="6CAB36"/>
                </a:solidFill>
              </a:defRPr>
            </a:lvl2pPr>
            <a:lvl3pPr>
              <a:defRPr>
                <a:solidFill>
                  <a:srgbClr val="6CAB36"/>
                </a:solidFill>
              </a:defRPr>
            </a:lvl3pPr>
            <a:lvl4pPr>
              <a:defRPr>
                <a:solidFill>
                  <a:srgbClr val="6CAB36"/>
                </a:solidFill>
              </a:defRPr>
            </a:lvl4pPr>
            <a:lvl5pPr>
              <a:defRPr>
                <a:solidFill>
                  <a:srgbClr val="6CAB3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9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D0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7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5D0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03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5D0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1371599"/>
            <a:ext cx="5770418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599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38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5D0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D0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838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03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061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695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4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446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120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509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/>
              <a:pPr/>
              <a:t>2025-10-23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906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764706"/>
            <a:ext cx="11136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00" y="2996952"/>
            <a:ext cx="11136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9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764706"/>
            <a:ext cx="11136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00" y="2780928"/>
            <a:ext cx="11136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27381" y="4077072"/>
            <a:ext cx="11664619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1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0945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1173" y="1600201"/>
            <a:ext cx="11137237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27053" y="4005304"/>
            <a:ext cx="11137900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504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916832"/>
            <a:ext cx="12192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274637"/>
            <a:ext cx="11137237" cy="778099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7053" y="1196205"/>
            <a:ext cx="11137900" cy="50460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1173" y="2132857"/>
            <a:ext cx="11137237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796" indent="-177796">
              <a:buFont typeface="Arial" pitchFamily="34" charset="0"/>
              <a:buChar char="•"/>
              <a:defRPr sz="1600"/>
            </a:lvl2pPr>
            <a:lvl3pPr marL="355591" indent="-177796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969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8538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916832"/>
            <a:ext cx="12192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274637"/>
            <a:ext cx="11137237" cy="778099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7053" y="1196205"/>
            <a:ext cx="11137900" cy="50460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1174" y="2132857"/>
            <a:ext cx="7955093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796" indent="-177796">
              <a:buFont typeface="Arial" pitchFamily="34" charset="0"/>
              <a:buChar char="•"/>
              <a:defRPr sz="1600"/>
            </a:lvl2pPr>
            <a:lvl3pPr marL="355591" indent="-177796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784167" y="2133601"/>
            <a:ext cx="2880784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000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1468738"/>
            <a:ext cx="1170709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7" y="3948413"/>
            <a:ext cx="1170709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D5DDE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05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-1179512"/>
            <a:ext cx="7440149" cy="835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274639"/>
            <a:ext cx="6514933" cy="1143000"/>
          </a:xfrm>
        </p:spPr>
        <p:txBody>
          <a:bodyPr/>
          <a:lstStyle>
            <a:lvl1pPr>
              <a:defRPr i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74" y="1600202"/>
            <a:ext cx="6514933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016215" y="260349"/>
            <a:ext cx="3744416" cy="59049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232224" y="6501342"/>
            <a:ext cx="1447285" cy="3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853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916832"/>
            <a:ext cx="12192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382" y="2420889"/>
            <a:ext cx="11137237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7053" y="3965525"/>
            <a:ext cx="11137900" cy="649288"/>
          </a:xfrm>
        </p:spPr>
        <p:txBody>
          <a:bodyPr/>
          <a:lstStyle>
            <a:lvl1pPr marL="0" indent="0" algn="l">
              <a:buNone/>
              <a:defRPr>
                <a:solidFill>
                  <a:srgbClr val="590F4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07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853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7440149" cy="7077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060850"/>
            <a:ext cx="6720747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232224" y="6501342"/>
            <a:ext cx="1447285" cy="3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9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600202"/>
            <a:ext cx="5467019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467019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154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1" y="1535113"/>
            <a:ext cx="5469136" cy="639763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1" y="2174875"/>
            <a:ext cx="546913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471252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4712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34667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17088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9397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03823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2025-10-23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547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2025-10-23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6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067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2025-10-23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595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2025-10-23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719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2025-10-23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333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3143248"/>
            <a:ext cx="10363200" cy="571504"/>
          </a:xfrm>
        </p:spPr>
        <p:txBody>
          <a:bodyPr anchor="t">
            <a:noAutofit/>
          </a:bodyPr>
          <a:lstStyle>
            <a:lvl1pPr algn="ctr">
              <a:defRPr sz="3600" b="0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357696"/>
            <a:ext cx="10363200" cy="1500187"/>
          </a:xfrm>
        </p:spPr>
        <p:txBody>
          <a:bodyPr anchorCtr="1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F932CA-0708-4609-A2D7-5F363E407264}" type="datetimeFigureOut">
              <a:rPr lang="en-US" altLang="zh-TW">
                <a:solidFill>
                  <a:prstClr val="black"/>
                </a:solidFill>
              </a:rPr>
              <a:pPr/>
              <a:t>10/23/2025</a:t>
            </a:fld>
            <a:endParaRPr lang="en-CA" altLang="zh-TW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CA" altLang="zh-TW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A221E7-59F2-4960-BB4A-C1EB2FB86508}" type="slidenum">
              <a:rPr lang="en-CA" altLang="zh-TW">
                <a:solidFill>
                  <a:prstClr val="black"/>
                </a:solidFill>
              </a:rPr>
              <a:pPr/>
              <a:t>‹#›</a:t>
            </a:fld>
            <a:endParaRPr lang="en-CA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6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29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2348880"/>
            <a:ext cx="10363200" cy="172819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77072"/>
            <a:ext cx="8534400" cy="14897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11045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2025-10-23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841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2025-10-23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5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2025-10-23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03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2025-10-23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8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1371599"/>
            <a:ext cx="5770418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599"/>
            <a:ext cx="5756564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42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F97898-48B3-432E-A666-5A53F30C8AB5}" type="datetimeFigureOut">
              <a:rPr lang="en-CA" smtClean="0">
                <a:solidFill>
                  <a:prstClr val="black"/>
                </a:solidFill>
              </a:rPr>
              <a:pPr/>
              <a:t>2025-10-23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894A9A9-750B-44F8-9958-3F1CED9706B0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528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tAsia-ppt-template_m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3" y="1340768"/>
            <a:ext cx="10363200" cy="1368152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413" y="2708920"/>
            <a:ext cx="7488832" cy="12241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63892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385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3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3143248"/>
            <a:ext cx="10363200" cy="571504"/>
          </a:xfrm>
        </p:spPr>
        <p:txBody>
          <a:bodyPr anchor="t">
            <a:noAutofit/>
          </a:bodyPr>
          <a:lstStyle>
            <a:lvl1pPr algn="ctr">
              <a:defRPr sz="3600" b="0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357695"/>
            <a:ext cx="10363200" cy="1500187"/>
          </a:xfrm>
        </p:spPr>
        <p:txBody>
          <a:bodyPr anchorCtr="1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932CA-0708-4609-A2D7-5F363E407264}" type="datetimeFigureOut"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10/23/2025</a:t>
            </a:fld>
            <a:endParaRPr kumimoji="0" lang="en-CA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221E7-59F2-4960-BB4A-C1EB2FB86508}" type="slidenum">
              <a:rPr kumimoji="0" lang="en-CA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60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334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8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Stylized">
  <p:cSld name="Text: Stylize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/>
          <p:nvPr/>
        </p:nvSpPr>
        <p:spPr>
          <a:xfrm>
            <a:off x="2" y="2839083"/>
            <a:ext cx="12191999" cy="4026665"/>
          </a:xfrm>
          <a:custGeom>
            <a:avLst/>
            <a:gdLst/>
            <a:ahLst/>
            <a:cxnLst/>
            <a:rect l="l" t="t" r="r" b="b"/>
            <a:pathLst>
              <a:path w="9198524" h="5515904" extrusionOk="0">
                <a:moveTo>
                  <a:pt x="0" y="0"/>
                </a:moveTo>
                <a:lnTo>
                  <a:pt x="9198524" y="3014506"/>
                </a:lnTo>
                <a:lnTo>
                  <a:pt x="9198524" y="5477421"/>
                </a:lnTo>
                <a:lnTo>
                  <a:pt x="0" y="5515904"/>
                </a:lnTo>
                <a:cubicBezTo>
                  <a:pt x="4276" y="3685821"/>
                  <a:pt x="8553" y="1855738"/>
                  <a:pt x="0" y="0"/>
                </a:cubicBez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47"/>
          <p:cNvSpPr/>
          <p:nvPr/>
        </p:nvSpPr>
        <p:spPr>
          <a:xfrm>
            <a:off x="3476557" y="3934868"/>
            <a:ext cx="8715443" cy="2923133"/>
          </a:xfrm>
          <a:custGeom>
            <a:avLst/>
            <a:gdLst/>
            <a:ahLst/>
            <a:cxnLst/>
            <a:rect l="l" t="t" r="r" b="b"/>
            <a:pathLst>
              <a:path w="6029715" h="6875638" extrusionOk="0">
                <a:moveTo>
                  <a:pt x="6029715" y="0"/>
                </a:moveTo>
                <a:lnTo>
                  <a:pt x="6029715" y="6875638"/>
                </a:lnTo>
                <a:lnTo>
                  <a:pt x="0" y="6875638"/>
                </a:lnTo>
                <a:lnTo>
                  <a:pt x="6029715" y="0"/>
                </a:ln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47"/>
          <p:cNvSpPr txBox="1">
            <a:spLocks noGrp="1"/>
          </p:cNvSpPr>
          <p:nvPr>
            <p:ph type="title"/>
          </p:nvPr>
        </p:nvSpPr>
        <p:spPr>
          <a:xfrm>
            <a:off x="426720" y="275167"/>
            <a:ext cx="112553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7"/>
          <p:cNvSpPr/>
          <p:nvPr/>
        </p:nvSpPr>
        <p:spPr>
          <a:xfrm>
            <a:off x="983224" y="6578812"/>
            <a:ext cx="10997184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0" y="6579724"/>
            <a:ext cx="18288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" name="Google Shape;32;p47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18087" y="6612480"/>
            <a:ext cx="882333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7"/>
          <p:cNvSpPr/>
          <p:nvPr/>
        </p:nvSpPr>
        <p:spPr>
          <a:xfrm>
            <a:off x="11770233" y="6579724"/>
            <a:ext cx="42988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47"/>
          <p:cNvSpPr/>
          <p:nvPr/>
        </p:nvSpPr>
        <p:spPr>
          <a:xfrm>
            <a:off x="11880632" y="6693735"/>
            <a:ext cx="20518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47"/>
          <p:cNvSpPr/>
          <p:nvPr/>
        </p:nvSpPr>
        <p:spPr>
          <a:xfrm rot="10800000">
            <a:off x="1630003" y="6578773"/>
            <a:ext cx="42988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47"/>
          <p:cNvSpPr/>
          <p:nvPr/>
        </p:nvSpPr>
        <p:spPr>
          <a:xfrm>
            <a:off x="1745827" y="6578773"/>
            <a:ext cx="165947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95439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9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Stylized">
  <p:cSld name="Text: Stylize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/>
          <p:nvPr/>
        </p:nvSpPr>
        <p:spPr>
          <a:xfrm>
            <a:off x="2" y="2839083"/>
            <a:ext cx="12191999" cy="4026665"/>
          </a:xfrm>
          <a:custGeom>
            <a:avLst/>
            <a:gdLst/>
            <a:ahLst/>
            <a:cxnLst/>
            <a:rect l="l" t="t" r="r" b="b"/>
            <a:pathLst>
              <a:path w="9198524" h="5515904" extrusionOk="0">
                <a:moveTo>
                  <a:pt x="0" y="0"/>
                </a:moveTo>
                <a:lnTo>
                  <a:pt x="9198524" y="3014506"/>
                </a:lnTo>
                <a:lnTo>
                  <a:pt x="9198524" y="5477421"/>
                </a:lnTo>
                <a:lnTo>
                  <a:pt x="0" y="5515904"/>
                </a:lnTo>
                <a:cubicBezTo>
                  <a:pt x="4276" y="3685821"/>
                  <a:pt x="8553" y="1855738"/>
                  <a:pt x="0" y="0"/>
                </a:cubicBez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47"/>
          <p:cNvSpPr/>
          <p:nvPr/>
        </p:nvSpPr>
        <p:spPr>
          <a:xfrm>
            <a:off x="3476557" y="3934868"/>
            <a:ext cx="8715443" cy="2923133"/>
          </a:xfrm>
          <a:custGeom>
            <a:avLst/>
            <a:gdLst/>
            <a:ahLst/>
            <a:cxnLst/>
            <a:rect l="l" t="t" r="r" b="b"/>
            <a:pathLst>
              <a:path w="6029715" h="6875638" extrusionOk="0">
                <a:moveTo>
                  <a:pt x="6029715" y="0"/>
                </a:moveTo>
                <a:lnTo>
                  <a:pt x="6029715" y="6875638"/>
                </a:lnTo>
                <a:lnTo>
                  <a:pt x="0" y="6875638"/>
                </a:lnTo>
                <a:lnTo>
                  <a:pt x="6029715" y="0"/>
                </a:ln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47"/>
          <p:cNvSpPr txBox="1">
            <a:spLocks noGrp="1"/>
          </p:cNvSpPr>
          <p:nvPr>
            <p:ph type="title"/>
          </p:nvPr>
        </p:nvSpPr>
        <p:spPr>
          <a:xfrm>
            <a:off x="426720" y="275167"/>
            <a:ext cx="112553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7"/>
          <p:cNvSpPr/>
          <p:nvPr/>
        </p:nvSpPr>
        <p:spPr>
          <a:xfrm>
            <a:off x="983224" y="6578812"/>
            <a:ext cx="10997184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0" y="6579724"/>
            <a:ext cx="18288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" name="Google Shape;32;p47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18087" y="6612480"/>
            <a:ext cx="882333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7"/>
          <p:cNvSpPr/>
          <p:nvPr/>
        </p:nvSpPr>
        <p:spPr>
          <a:xfrm>
            <a:off x="11770233" y="6579724"/>
            <a:ext cx="42988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47"/>
          <p:cNvSpPr/>
          <p:nvPr/>
        </p:nvSpPr>
        <p:spPr>
          <a:xfrm>
            <a:off x="11880632" y="6693735"/>
            <a:ext cx="205184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47"/>
          <p:cNvSpPr/>
          <p:nvPr/>
        </p:nvSpPr>
        <p:spPr>
          <a:xfrm rot="10800000">
            <a:off x="1630003" y="6578773"/>
            <a:ext cx="42988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47"/>
          <p:cNvSpPr/>
          <p:nvPr/>
        </p:nvSpPr>
        <p:spPr>
          <a:xfrm>
            <a:off x="1745827" y="6578773"/>
            <a:ext cx="165947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72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36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5729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878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56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115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38852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650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3145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8527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83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70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78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9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0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10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1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20.emf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9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11679382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16182"/>
            <a:ext cx="11679382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0747" y="6033181"/>
            <a:ext cx="2538017" cy="571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2" y="6182858"/>
            <a:ext cx="2452255" cy="4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5DD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90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5DD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5DD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tAsia-ppt-template_whi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10972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0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Helvetica-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85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382" y="274639"/>
            <a:ext cx="11137237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173" y="1600202"/>
            <a:ext cx="11137237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4619" y="6548965"/>
            <a:ext cx="384043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60855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rgbClr val="590F4A"/>
          </a:solidFill>
          <a:latin typeface="+mj-lt"/>
          <a:ea typeface="+mj-ea"/>
          <a:cs typeface="+mj-cs"/>
        </a:defRPr>
      </a:lvl1pPr>
    </p:titleStyle>
    <p:bodyStyle>
      <a:lvl1pPr marL="271456" indent="-271456" algn="l" defTabSz="914377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indent="-269868" algn="l" defTabSz="914377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43" indent="-263519" algn="l" defTabSz="914377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tAsia-ppt-template_whi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63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10972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32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</p:sldLayoutIdLst>
  <p:txStyles>
    <p:titleStyle>
      <a:lvl1pPr algn="l" defTabSz="914377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Helvetica-Light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tAsia-ppt-template_blac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63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10972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52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xStyles>
    <p:titleStyle>
      <a:lvl1pPr algn="l" defTabSz="914377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Helvetica-Light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>
              <a:lumMod val="65000"/>
            </a:schemeClr>
          </a:solidFill>
          <a:latin typeface="Helvetica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83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5DD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5DD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4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7" r:id="rId2"/>
    <p:sldLayoutId id="2147483838" r:id="rId3"/>
    <p:sldLayoutId id="2147483839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5DD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5DD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4537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5" y="365126"/>
            <a:ext cx="11679383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5" y="1316184"/>
            <a:ext cx="11679383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3385" y="6033188"/>
            <a:ext cx="2535383" cy="571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6" y="6188771"/>
            <a:ext cx="2452255" cy="4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5DDE6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5" y="365126"/>
            <a:ext cx="11679383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5" y="1316184"/>
            <a:ext cx="11679383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3385" y="6031145"/>
            <a:ext cx="2535383" cy="573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6" y="6186233"/>
            <a:ext cx="2452255" cy="4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43D4B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11679382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16182"/>
            <a:ext cx="11679382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3382" y="6033182"/>
            <a:ext cx="2535382" cy="571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3" y="6188771"/>
            <a:ext cx="2452254" cy="4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1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7DF2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5" y="365126"/>
            <a:ext cx="11679383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5" y="1316184"/>
            <a:ext cx="11679383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84340" y="6049417"/>
            <a:ext cx="2544424" cy="573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4" y="6182865"/>
            <a:ext cx="2472029" cy="4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9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5DDE6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9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7" r:id="rId2"/>
    <p:sldLayoutId id="21474838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5DD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5DD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5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5" y="365126"/>
            <a:ext cx="11679383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5" y="1316184"/>
            <a:ext cx="11679383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3385" y="6031145"/>
            <a:ext cx="2535383" cy="573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6" y="6186233"/>
            <a:ext cx="2452255" cy="4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43D4B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11679382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16182"/>
            <a:ext cx="11679382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3382" y="6031145"/>
            <a:ext cx="2535382" cy="573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2" y="6186233"/>
            <a:ext cx="2452255" cy="4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43D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2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/>
          <a:srcRect b="19024"/>
          <a:stretch/>
        </p:blipFill>
        <p:spPr>
          <a:xfrm>
            <a:off x="0" y="2818603"/>
            <a:ext cx="12192000" cy="40266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11679382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16182"/>
            <a:ext cx="11679382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25035" y="4274385"/>
            <a:ext cx="6209281" cy="2061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25035" y="4274385"/>
            <a:ext cx="6209281" cy="20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9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3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5DD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43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11679382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16182"/>
            <a:ext cx="11679382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84340" y="6049417"/>
            <a:ext cx="2544424" cy="573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3" y="6182859"/>
            <a:ext cx="2472029" cy="4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5DD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11679382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16182"/>
            <a:ext cx="11679382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0747" y="6033181"/>
            <a:ext cx="2538017" cy="571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2" y="6182858"/>
            <a:ext cx="2452255" cy="4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5DD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5DD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5D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11679382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16182"/>
            <a:ext cx="11679382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3382" y="6031145"/>
            <a:ext cx="2535382" cy="573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2" y="6186233"/>
            <a:ext cx="2452255" cy="4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43D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8C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11679382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16182"/>
            <a:ext cx="11679382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93382" y="6031145"/>
            <a:ext cx="2535382" cy="573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49383" y="6186233"/>
            <a:ext cx="2455626" cy="4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3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D0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11679382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16182"/>
            <a:ext cx="11679382" cy="469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84340" y="6049417"/>
            <a:ext cx="2544424" cy="573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83" y="6182859"/>
            <a:ext cx="2472029" cy="4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4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5DD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5DD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5DD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256" y="307595"/>
            <a:ext cx="11051037" cy="1710418"/>
          </a:xfrm>
        </p:spPr>
        <p:txBody>
          <a:bodyPr/>
          <a:lstStyle/>
          <a:p>
            <a:r>
              <a:rPr lang="en-CA" b="1" dirty="0" smtClean="0">
                <a:solidFill>
                  <a:schemeClr val="accent4"/>
                </a:solidFill>
              </a:rPr>
              <a:t>Trusted </a:t>
            </a:r>
            <a:r>
              <a:rPr lang="en-CA" b="1" dirty="0" err="1" smtClean="0">
                <a:solidFill>
                  <a:schemeClr val="accent4"/>
                </a:solidFill>
              </a:rPr>
              <a:t>Notifier</a:t>
            </a:r>
            <a:r>
              <a:rPr lang="en-CA" b="1" dirty="0" smtClean="0">
                <a:solidFill>
                  <a:schemeClr val="accent4"/>
                </a:solidFill>
              </a:rPr>
              <a:t> Network</a:t>
            </a:r>
            <a:r>
              <a:rPr lang="en-CA" b="1" dirty="0" smtClean="0">
                <a:solidFill>
                  <a:srgbClr val="FFC000"/>
                </a:solidFill>
              </a:rPr>
              <a:t>: </a:t>
            </a:r>
            <a:r>
              <a:rPr lang="en-CA" dirty="0" smtClean="0">
                <a:solidFill>
                  <a:schemeClr val="bg1"/>
                </a:solidFill>
              </a:rPr>
              <a:t>DotAsia Experience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2025.10.28  |  GAC @ ICANN84, Dublin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1339" y="6139492"/>
            <a:ext cx="2405473" cy="54204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0815533" y="653812"/>
            <a:ext cx="674448" cy="5388094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"/>
          <p:cNvCxnSpPr/>
          <p:nvPr/>
        </p:nvCxnSpPr>
        <p:spPr>
          <a:xfrm>
            <a:off x="7583720" y="653812"/>
            <a:ext cx="0" cy="6204188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653812"/>
            <a:ext cx="5151120" cy="6204188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Google Shape;88;p1"/>
          <p:cNvCxnSpPr/>
          <p:nvPr/>
        </p:nvCxnSpPr>
        <p:spPr>
          <a:xfrm>
            <a:off x="5151120" y="653812"/>
            <a:ext cx="0" cy="6204188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1"/>
          <p:cNvSpPr txBox="1"/>
          <p:nvPr/>
        </p:nvSpPr>
        <p:spPr>
          <a:xfrm>
            <a:off x="76973" y="7898"/>
            <a:ext cx="47966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DNS Abuse “Ecosystem”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27220" y="2616981"/>
            <a:ext cx="1564640" cy="1076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Registry System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762420" y="2616981"/>
            <a:ext cx="1564640" cy="1076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Registrar System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27220" y="1173758"/>
            <a:ext cx="1564640" cy="107696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Registration Data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(WHOIS/ RDAP)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527220" y="4060204"/>
            <a:ext cx="1564640" cy="107696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gTLD DNS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54000" y="5503426"/>
            <a:ext cx="1564640" cy="107696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Root DNS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5374640" y="4060204"/>
            <a:ext cx="1564640" cy="107696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Authoritative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DNS Servers (Hosts)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724949" y="2616981"/>
            <a:ext cx="1564640" cy="1076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Registrant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7233920" y="4060204"/>
            <a:ext cx="1564640" cy="1076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DNS Resolvers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(ISPs)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731760" y="2616981"/>
            <a:ext cx="1564640" cy="107696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ISPs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7731760" y="5503426"/>
            <a:ext cx="1564640" cy="107696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Web &amp; Email Hosting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7731760" y="1173758"/>
            <a:ext cx="1564640" cy="107696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Other Internet/Web Apps &amp; Platforms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9651339" y="4381361"/>
            <a:ext cx="11787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Generated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9580069" y="2155316"/>
            <a:ext cx="13213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Professional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Generated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1"/>
          <p:cNvCxnSpPr>
            <a:stCxn id="90" idx="3"/>
            <a:endCxn id="91" idx="1"/>
          </p:cNvCxnSpPr>
          <p:nvPr/>
        </p:nvCxnSpPr>
        <p:spPr>
          <a:xfrm>
            <a:off x="2091860" y="3155461"/>
            <a:ext cx="6705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04" name="Google Shape;104;p1"/>
          <p:cNvSpPr txBox="1"/>
          <p:nvPr/>
        </p:nvSpPr>
        <p:spPr>
          <a:xfrm>
            <a:off x="2160079" y="2720367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EPP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"/>
          <p:cNvCxnSpPr>
            <a:stCxn id="90" idx="2"/>
            <a:endCxn id="93" idx="0"/>
          </p:cNvCxnSpPr>
          <p:nvPr/>
        </p:nvCxnSpPr>
        <p:spPr>
          <a:xfrm>
            <a:off x="1309540" y="3693941"/>
            <a:ext cx="0" cy="366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6" name="Google Shape;106;p1"/>
          <p:cNvCxnSpPr>
            <a:stCxn id="90" idx="0"/>
            <a:endCxn id="92" idx="2"/>
          </p:cNvCxnSpPr>
          <p:nvPr/>
        </p:nvCxnSpPr>
        <p:spPr>
          <a:xfrm rot="10800000">
            <a:off x="1309540" y="2250681"/>
            <a:ext cx="0" cy="366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7" name="Google Shape;107;p1"/>
          <p:cNvCxnSpPr>
            <a:stCxn id="94" idx="0"/>
            <a:endCxn id="93" idx="1"/>
          </p:cNvCxnSpPr>
          <p:nvPr/>
        </p:nvCxnSpPr>
        <p:spPr>
          <a:xfrm rot="5400000" flipH="1">
            <a:off x="329370" y="4796476"/>
            <a:ext cx="904800" cy="509100"/>
          </a:xfrm>
          <a:prstGeom prst="bentConnector4">
            <a:avLst>
              <a:gd name="adj1" fmla="val 20240"/>
              <a:gd name="adj2" fmla="val 15466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8" name="Google Shape;108;p1"/>
          <p:cNvCxnSpPr>
            <a:stCxn id="93" idx="3"/>
            <a:endCxn id="95" idx="1"/>
          </p:cNvCxnSpPr>
          <p:nvPr/>
        </p:nvCxnSpPr>
        <p:spPr>
          <a:xfrm>
            <a:off x="2091860" y="4598684"/>
            <a:ext cx="3282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9" name="Google Shape;109;p1"/>
          <p:cNvCxnSpPr>
            <a:stCxn id="97" idx="1"/>
            <a:endCxn id="95" idx="3"/>
          </p:cNvCxnSpPr>
          <p:nvPr/>
        </p:nvCxnSpPr>
        <p:spPr>
          <a:xfrm rot="10800000">
            <a:off x="6939320" y="4598684"/>
            <a:ext cx="294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0" name="Google Shape;110;p1"/>
          <p:cNvSpPr txBox="1"/>
          <p:nvPr/>
        </p:nvSpPr>
        <p:spPr>
          <a:xfrm>
            <a:off x="2791116" y="653812"/>
            <a:ext cx="2293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Within ICANN </a:t>
            </a:r>
            <a:r>
              <a:rPr kumimoji="0" lang="en-C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Remit</a:t>
            </a: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5184264" y="653812"/>
            <a:ext cx="15558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Beyond ICANN</a:t>
            </a:r>
            <a:endParaRPr kumimoji="0" sz="1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1"/>
          <p:cNvCxnSpPr>
            <a:stCxn id="91" idx="3"/>
            <a:endCxn id="96" idx="1"/>
          </p:cNvCxnSpPr>
          <p:nvPr/>
        </p:nvCxnSpPr>
        <p:spPr>
          <a:xfrm>
            <a:off x="4327060" y="3155461"/>
            <a:ext cx="3978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13" name="Google Shape;113;p1"/>
          <p:cNvCxnSpPr>
            <a:stCxn id="91" idx="2"/>
            <a:endCxn id="95" idx="0"/>
          </p:cNvCxnSpPr>
          <p:nvPr/>
        </p:nvCxnSpPr>
        <p:spPr>
          <a:xfrm rot="-5400000" flipH="1">
            <a:off x="4667640" y="2571041"/>
            <a:ext cx="366300" cy="2612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114" name="Google Shape;114;p1"/>
          <p:cNvSpPr txBox="1"/>
          <p:nvPr/>
        </p:nvSpPr>
        <p:spPr>
          <a:xfrm rot="-5400000">
            <a:off x="10855841" y="2877221"/>
            <a:ext cx="16502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End Users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6939280" y="678988"/>
            <a:ext cx="591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DNS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7731759" y="678988"/>
            <a:ext cx="15005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Infrastructure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9580069" y="653812"/>
            <a:ext cx="9454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Content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1"/>
          <p:cNvCxnSpPr/>
          <p:nvPr/>
        </p:nvCxnSpPr>
        <p:spPr>
          <a:xfrm>
            <a:off x="9493800" y="653812"/>
            <a:ext cx="0" cy="6204188"/>
          </a:xfrm>
          <a:prstGeom prst="straightConnector1">
            <a:avLst/>
          </a:prstGeom>
          <a:noFill/>
          <a:ln w="12700" cap="flat" cmpd="sng">
            <a:solidFill>
              <a:srgbClr val="1E4E79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"/>
          <p:cNvCxnSpPr>
            <a:endCxn id="85" idx="2"/>
          </p:cNvCxnSpPr>
          <p:nvPr/>
        </p:nvCxnSpPr>
        <p:spPr>
          <a:xfrm flipH="1">
            <a:off x="11152757" y="679106"/>
            <a:ext cx="15300" cy="536280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1"/>
          <p:cNvSpPr/>
          <p:nvPr/>
        </p:nvSpPr>
        <p:spPr>
          <a:xfrm>
            <a:off x="8824538" y="653812"/>
            <a:ext cx="674448" cy="620418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6918673" y="653812"/>
            <a:ext cx="674448" cy="620418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4889624" y="653812"/>
            <a:ext cx="674448" cy="620418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7699934" y="66020"/>
            <a:ext cx="11112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Abuse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1"/>
          <p:cNvCxnSpPr>
            <a:stCxn id="123" idx="1"/>
            <a:endCxn id="121" idx="0"/>
          </p:cNvCxnSpPr>
          <p:nvPr/>
        </p:nvCxnSpPr>
        <p:spPr>
          <a:xfrm flipH="1">
            <a:off x="7255934" y="327630"/>
            <a:ext cx="444000" cy="3261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1"/>
          <p:cNvCxnSpPr>
            <a:stCxn id="123" idx="1"/>
            <a:endCxn id="122" idx="0"/>
          </p:cNvCxnSpPr>
          <p:nvPr/>
        </p:nvCxnSpPr>
        <p:spPr>
          <a:xfrm flipH="1">
            <a:off x="5226734" y="327630"/>
            <a:ext cx="2473200" cy="3261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1"/>
          <p:cNvCxnSpPr>
            <a:stCxn id="123" idx="3"/>
            <a:endCxn id="120" idx="0"/>
          </p:cNvCxnSpPr>
          <p:nvPr/>
        </p:nvCxnSpPr>
        <p:spPr>
          <a:xfrm>
            <a:off x="8811136" y="327630"/>
            <a:ext cx="350700" cy="3261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7" name="Google Shape;127;p1"/>
          <p:cNvCxnSpPr>
            <a:stCxn id="123" idx="3"/>
            <a:endCxn id="85" idx="0"/>
          </p:cNvCxnSpPr>
          <p:nvPr/>
        </p:nvCxnSpPr>
        <p:spPr>
          <a:xfrm>
            <a:off x="8811136" y="327630"/>
            <a:ext cx="2341500" cy="326100"/>
          </a:xfrm>
          <a:prstGeom prst="bentConnector2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8" name="Google Shape;128;p1"/>
          <p:cNvSpPr/>
          <p:nvPr/>
        </p:nvSpPr>
        <p:spPr>
          <a:xfrm>
            <a:off x="2336967" y="4964946"/>
            <a:ext cx="1564640" cy="107696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IANA Root DB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1"/>
          <p:cNvCxnSpPr>
            <a:endCxn id="94" idx="3"/>
          </p:cNvCxnSpPr>
          <p:nvPr/>
        </p:nvCxnSpPr>
        <p:spPr>
          <a:xfrm flipH="1">
            <a:off x="1818640" y="5589506"/>
            <a:ext cx="518327" cy="4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1"/>
          <p:cNvCxnSpPr>
            <a:stCxn id="96" idx="3"/>
            <a:endCxn id="95" idx="0"/>
          </p:cNvCxnSpPr>
          <p:nvPr/>
        </p:nvCxnSpPr>
        <p:spPr>
          <a:xfrm flipH="1">
            <a:off x="6156989" y="3155461"/>
            <a:ext cx="132600" cy="904800"/>
          </a:xfrm>
          <a:prstGeom prst="bentConnector4">
            <a:avLst>
              <a:gd name="adj1" fmla="val -172398"/>
              <a:gd name="adj2" fmla="val 79754"/>
            </a:avLst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1"/>
          <p:cNvCxnSpPr>
            <a:stCxn id="100" idx="1"/>
            <a:endCxn id="97" idx="0"/>
          </p:cNvCxnSpPr>
          <p:nvPr/>
        </p:nvCxnSpPr>
        <p:spPr>
          <a:xfrm>
            <a:off x="7731760" y="1712238"/>
            <a:ext cx="284400" cy="2348100"/>
          </a:xfrm>
          <a:prstGeom prst="bentConnector4">
            <a:avLst>
              <a:gd name="adj1" fmla="val -142897"/>
              <a:gd name="adj2" fmla="val 91211"/>
            </a:avLst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1"/>
          <p:cNvCxnSpPr>
            <a:stCxn id="98" idx="1"/>
            <a:endCxn id="97" idx="0"/>
          </p:cNvCxnSpPr>
          <p:nvPr/>
        </p:nvCxnSpPr>
        <p:spPr>
          <a:xfrm>
            <a:off x="7731760" y="3155461"/>
            <a:ext cx="284400" cy="904800"/>
          </a:xfrm>
          <a:prstGeom prst="bentConnector4">
            <a:avLst>
              <a:gd name="adj1" fmla="val -142897"/>
              <a:gd name="adj2" fmla="val 76770"/>
            </a:avLst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1"/>
          <p:cNvCxnSpPr>
            <a:stCxn id="99" idx="1"/>
            <a:endCxn id="97" idx="2"/>
          </p:cNvCxnSpPr>
          <p:nvPr/>
        </p:nvCxnSpPr>
        <p:spPr>
          <a:xfrm rot="10800000" flipH="1">
            <a:off x="7731760" y="5137106"/>
            <a:ext cx="284400" cy="904800"/>
          </a:xfrm>
          <a:prstGeom prst="bentConnector4">
            <a:avLst>
              <a:gd name="adj1" fmla="val -138432"/>
              <a:gd name="adj2" fmla="val 79754"/>
            </a:avLst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1"/>
          <p:cNvSpPr txBox="1"/>
          <p:nvPr/>
        </p:nvSpPr>
        <p:spPr>
          <a:xfrm>
            <a:off x="104879" y="531426"/>
            <a:ext cx="12731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(gTLDs)</a:t>
            </a:r>
            <a:endParaRPr kumimoji="0" sz="1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99;p1"/>
          <p:cNvSpPr/>
          <p:nvPr/>
        </p:nvSpPr>
        <p:spPr>
          <a:xfrm>
            <a:off x="5380346" y="5511782"/>
            <a:ext cx="1564640" cy="107696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ccTLD</a:t>
            </a: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DNS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Elbow Connector 3"/>
          <p:cNvCxnSpPr>
            <a:stCxn id="94" idx="2"/>
            <a:endCxn id="53" idx="1"/>
          </p:cNvCxnSpPr>
          <p:nvPr/>
        </p:nvCxnSpPr>
        <p:spPr>
          <a:xfrm rot="5400000" flipH="1" flipV="1">
            <a:off x="2943271" y="4143311"/>
            <a:ext cx="530124" cy="4344026"/>
          </a:xfrm>
          <a:prstGeom prst="bentConnector4">
            <a:avLst>
              <a:gd name="adj1" fmla="val -29681"/>
              <a:gd name="adj2" fmla="val 7786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oogle Shape;108;p1"/>
          <p:cNvCxnSpPr>
            <a:stCxn id="53" idx="0"/>
            <a:endCxn id="95" idx="2"/>
          </p:cNvCxnSpPr>
          <p:nvPr/>
        </p:nvCxnSpPr>
        <p:spPr>
          <a:xfrm flipH="1" flipV="1">
            <a:off x="6156960" y="5137164"/>
            <a:ext cx="5706" cy="3746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9259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7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25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75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25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25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561" cy="70249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36686" y="624113"/>
            <a:ext cx="5384800" cy="5384800"/>
            <a:chOff x="3236686" y="624113"/>
            <a:chExt cx="5384800" cy="5384800"/>
          </a:xfrm>
        </p:grpSpPr>
        <p:sp>
          <p:nvSpPr>
            <p:cNvPr id="2" name="Oval 1"/>
            <p:cNvSpPr/>
            <p:nvPr/>
          </p:nvSpPr>
          <p:spPr>
            <a:xfrm>
              <a:off x="3236686" y="624113"/>
              <a:ext cx="5384800" cy="538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87400" y="1226931"/>
              <a:ext cx="2483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Cyber Abuses</a:t>
              </a:r>
              <a:endPara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67687" y="2641599"/>
            <a:ext cx="2941243" cy="2941243"/>
            <a:chOff x="4467687" y="2641599"/>
            <a:chExt cx="2941243" cy="2941243"/>
          </a:xfrm>
        </p:grpSpPr>
        <p:sp>
          <p:nvSpPr>
            <p:cNvPr id="4" name="Oval 3"/>
            <p:cNvSpPr/>
            <p:nvPr/>
          </p:nvSpPr>
          <p:spPr>
            <a:xfrm>
              <a:off x="4467687" y="2641599"/>
              <a:ext cx="2941243" cy="2941243"/>
            </a:xfrm>
            <a:prstGeom prst="ellipse">
              <a:avLst/>
            </a:prstGeom>
            <a:solidFill>
              <a:schemeClr val="accent5">
                <a:lumMod val="75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06442" y="3222168"/>
              <a:ext cx="20585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DNS Abuse</a:t>
              </a:r>
              <a:endPara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6007688" y="4029813"/>
            <a:ext cx="1553029" cy="1553029"/>
          </a:xfrm>
          <a:prstGeom prst="ellipse">
            <a:avLst/>
          </a:prstGeom>
          <a:solidFill>
            <a:schemeClr val="accent1">
              <a:lumMod val="50000"/>
              <a:alpha val="78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0245" y="4112220"/>
            <a:ext cx="3164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Abuses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 for mitigation by Top Level Domain (TLD) Registries</a:t>
            </a: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7560716" y="4755524"/>
            <a:ext cx="1060769" cy="311776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 rot="6902548">
            <a:off x="6455018" y="3139947"/>
            <a:ext cx="3436407" cy="58737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7513" y="279633"/>
            <a:ext cx="32544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DNS Abuses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TLD registries do have policies to mitigate against (e.g. UDRP &amp; Rights Protection, CSAM, etc.)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87521" y="4901718"/>
            <a:ext cx="3436407" cy="58737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962" y="4180344"/>
            <a:ext cx="3178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DNS Abuses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ICANN remit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TLD registries are to mitigate against (Phishing, malware,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botnets, etc.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43853" y="279633"/>
            <a:ext cx="4048147" cy="4607886"/>
            <a:chOff x="8296253" y="432033"/>
            <a:chExt cx="4048147" cy="4607886"/>
          </a:xfrm>
        </p:grpSpPr>
        <p:sp>
          <p:nvSpPr>
            <p:cNvPr id="16" name="Right Arrow 15"/>
            <p:cNvSpPr/>
            <p:nvPr/>
          </p:nvSpPr>
          <p:spPr>
            <a:xfrm rot="6902548">
              <a:off x="6607418" y="3292347"/>
              <a:ext cx="3436407" cy="58737"/>
            </a:xfrm>
            <a:prstGeom prst="rightArrow">
              <a:avLst/>
            </a:prstGeom>
            <a:solidFill>
              <a:schemeClr val="tx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89913" y="432033"/>
              <a:ext cx="3254487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 DNS Abuses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but TLD registries do have policies to mitigate against (e.g. UDRP &amp; Rights Protection, CSAM, etc.)</a:t>
              </a:r>
              <a:endPara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10670" cy="282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" y="4764772"/>
            <a:ext cx="3139841" cy="2093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98452"/>
            <a:ext cx="3143249" cy="1766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917" y="1666363"/>
            <a:ext cx="1332089" cy="1332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7692" y="2230704"/>
            <a:ext cx="1140178" cy="172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5502" y="5548489"/>
            <a:ext cx="1682044" cy="13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2894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Trusted </a:t>
            </a:r>
            <a:r>
              <a:rPr lang="en-CA" dirty="0" err="1" smtClean="0"/>
              <a:t>Notifier</a:t>
            </a:r>
            <a:r>
              <a:rPr lang="en-CA" dirty="0" smtClean="0"/>
              <a:t>: </a:t>
            </a:r>
            <a:r>
              <a:rPr lang="en-CA" dirty="0" err="1" smtClean="0"/>
              <a:t>DotAsia’s</a:t>
            </a:r>
            <a:r>
              <a:rPr lang="en-CA" dirty="0" smtClean="0"/>
              <a:t> Current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Registry-to-Registry</a:t>
            </a:r>
          </a:p>
          <a:p>
            <a:pPr lvl="1"/>
            <a:r>
              <a:rPr lang="en-CA" dirty="0" smtClean="0"/>
              <a:t>Bilateral arrangements (.TW – TWNIC &amp; .UK – </a:t>
            </a:r>
            <a:r>
              <a:rPr lang="en-CA" dirty="0" err="1" smtClean="0"/>
              <a:t>Nominet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Similar level of sensitivity for Registry level domain suspension (on false positives, etc.)</a:t>
            </a:r>
          </a:p>
          <a:p>
            <a:pPr lvl="1"/>
            <a:r>
              <a:rPr lang="en-CA" dirty="0" err="1" smtClean="0"/>
              <a:t>ccTLDs</a:t>
            </a:r>
            <a:r>
              <a:rPr lang="en-CA" dirty="0" smtClean="0"/>
              <a:t> help add local dimension to detection of abuse (and national CERTs)</a:t>
            </a:r>
          </a:p>
          <a:p>
            <a:r>
              <a:rPr lang="en-CA" dirty="0" smtClean="0"/>
              <a:t>Expedited Suspension</a:t>
            </a:r>
          </a:p>
          <a:p>
            <a:pPr lvl="1"/>
            <a:r>
              <a:rPr lang="en-CA" dirty="0" smtClean="0"/>
              <a:t>Trusted channel for submission</a:t>
            </a:r>
          </a:p>
          <a:p>
            <a:pPr lvl="1"/>
            <a:r>
              <a:rPr lang="en-CA" dirty="0" smtClean="0"/>
              <a:t>Due diligence – documented evidence</a:t>
            </a:r>
          </a:p>
          <a:p>
            <a:r>
              <a:rPr lang="en-CA" dirty="0" smtClean="0"/>
              <a:t>Exploring Other Dimensions</a:t>
            </a:r>
          </a:p>
          <a:p>
            <a:pPr lvl="1"/>
            <a:r>
              <a:rPr lang="en-CA" dirty="0" smtClean="0"/>
              <a:t>Beyond DNS Abuse (and ICANN Remit)</a:t>
            </a:r>
          </a:p>
          <a:p>
            <a:pPr lvl="1"/>
            <a:r>
              <a:rPr lang="en-CA" dirty="0" smtClean="0"/>
              <a:t>CERT / CIRTs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44031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Every .Asia Domain Contributes to Internet Development in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  |  info@dot.asia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8517" y="348342"/>
            <a:ext cx="4034971" cy="1101184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8516" y="1586160"/>
            <a:ext cx="4034971" cy="1101184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8515" y="2823979"/>
            <a:ext cx="4034971" cy="1101184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8514" y="4061797"/>
            <a:ext cx="4034971" cy="1101184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8514" y="5299615"/>
            <a:ext cx="4034971" cy="1101184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2780" y="544991"/>
            <a:ext cx="1986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Phishing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7126" y="1782809"/>
            <a:ext cx="2077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Malware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6678" y="3015380"/>
            <a:ext cx="183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Botnets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150" y="4258446"/>
            <a:ext cx="2231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Pharming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7458" y="5311598"/>
            <a:ext cx="1757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(as a vector)</a:t>
            </a:r>
            <a:endParaRPr kumimoji="0" lang="en-CA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753" y="2830714"/>
            <a:ext cx="2675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Malicious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Registrations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22319" y="2823979"/>
            <a:ext cx="2860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Compromised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Registrations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6311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68C252E3-0B9C-4E18-AAC2-65E1EA6C84C1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7FE69B03-7A08-4328-9451-0FFCD79B023D}"/>
    </a:ext>
  </a:extLst>
</a:theme>
</file>

<file path=ppt/theme/theme11.xml><?xml version="1.0" encoding="utf-8"?>
<a:theme xmlns:a="http://schemas.openxmlformats.org/drawingml/2006/main" name="DotAsia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Purpl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DotAsia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7FE69B03-7A08-4328-9451-0FFCD79B023D}"/>
    </a:ext>
  </a:extLst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7FE69B03-7A08-4328-9451-0FFCD79B023D}"/>
    </a:ext>
  </a:extLst>
</a:theme>
</file>

<file path=ppt/theme/theme17.xml><?xml version="1.0" encoding="utf-8"?>
<a:theme xmlns:a="http://schemas.openxmlformats.org/drawingml/2006/main" name="1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68C252E3-0B9C-4E18-AAC2-65E1EA6C84C1}"/>
    </a:ext>
  </a:extLst>
</a:theme>
</file>

<file path=ppt/theme/theme1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E7BEC576-46B1-49A1-8CFD-EA9443A9A0D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68C252E3-0B9C-4E18-AAC2-65E1EA6C84C1}"/>
    </a:ext>
  </a:extLst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BB4104E3-E6AF-45E9-97A5-967A7D1E3315}"/>
    </a:ext>
  </a:extLst>
</a:theme>
</file>

<file path=ppt/theme/theme2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7FE69B03-7A08-4328-9451-0FFCD79B023D}"/>
    </a:ext>
  </a:extLst>
</a:theme>
</file>

<file path=ppt/theme/theme2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401FF9E7-E9EF-40BA-A620-70D7BFC052BC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E7BEC576-46B1-49A1-8CFD-EA9443A9A0DE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22CA4933-6A41-44D6-A4F0-08FB8AF572C1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BB4104E3-E6AF-45E9-97A5-967A7D1E3315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73E1AB2D-E9D8-40FB-969A-5B2A4B9D08B5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401FF9E7-E9EF-40BA-A620-70D7BFC052BC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A579E0E0-DFDE-4F53-BECF-49196EEC52E9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tAsia2020_16x9.potx" id="{10C50330-8CEF-45FE-887D-C6DAAC42E130}" vid="{7FE69B03-7A08-4328-9451-0FFCD79B0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10089</TotalTime>
  <Words>269</Words>
  <Application>Microsoft Office PowerPoint</Application>
  <PresentationFormat>Widescreen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8</vt:i4>
      </vt:variant>
    </vt:vector>
  </HeadingPairs>
  <TitlesOfParts>
    <vt:vector size="39" baseType="lpstr">
      <vt:lpstr>Hind Light</vt:lpstr>
      <vt:lpstr>新細明體</vt:lpstr>
      <vt:lpstr>Arial</vt:lpstr>
      <vt:lpstr>Calibri</vt:lpstr>
      <vt:lpstr>Calibri Light</vt:lpstr>
      <vt:lpstr>Helvetica</vt:lpstr>
      <vt:lpstr>Helvetica-Light</vt:lpstr>
      <vt:lpstr>Open Sans</vt:lpstr>
      <vt:lpstr>Times New Roman</vt:lpstr>
      <vt:lpstr>9_Office Theme</vt:lpstr>
      <vt:lpstr>2_Office Theme</vt:lpstr>
      <vt:lpstr>3_Office Theme</vt:lpstr>
      <vt:lpstr>10_Office Theme</vt:lpstr>
      <vt:lpstr>7_Office Theme</vt:lpstr>
      <vt:lpstr>6_Office Theme</vt:lpstr>
      <vt:lpstr>4_Office Theme</vt:lpstr>
      <vt:lpstr>8_Office Theme</vt:lpstr>
      <vt:lpstr>5_Office Theme</vt:lpstr>
      <vt:lpstr>11_Office Theme</vt:lpstr>
      <vt:lpstr>DotAsia2013</vt:lpstr>
      <vt:lpstr>Purple APNIC Theme</vt:lpstr>
      <vt:lpstr>1_DotAsia2013</vt:lpstr>
      <vt:lpstr>12_Office Theme</vt:lpstr>
      <vt:lpstr>13_Office Theme</vt:lpstr>
      <vt:lpstr>14_Office Theme</vt:lpstr>
      <vt:lpstr>15_Office Theme</vt:lpstr>
      <vt:lpstr>18_Office Theme</vt:lpstr>
      <vt:lpstr>17_Office Theme</vt:lpstr>
      <vt:lpstr>21_Office Theme</vt:lpstr>
      <vt:lpstr>19_Office Theme</vt:lpstr>
      <vt:lpstr>16_Office Theme</vt:lpstr>
      <vt:lpstr>Trusted Notifier Network: DotAsia Experience </vt:lpstr>
      <vt:lpstr>PowerPoint Presentation</vt:lpstr>
      <vt:lpstr>PowerPoint Presentation</vt:lpstr>
      <vt:lpstr>PowerPoint Presentation</vt:lpstr>
      <vt:lpstr>PowerPoint Presentation</vt:lpstr>
      <vt:lpstr>Trusted Notifier: DotAsia’s Current Approach</vt:lpstr>
      <vt:lpstr>Every .Asia Domain Contributes to Internet Development in Asia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Edmon Chung</dc:creator>
  <cp:lastModifiedBy>Edmon</cp:lastModifiedBy>
  <cp:revision>384</cp:revision>
  <dcterms:created xsi:type="dcterms:W3CDTF">2020-02-09T06:31:25Z</dcterms:created>
  <dcterms:modified xsi:type="dcterms:W3CDTF">2025-10-23T01:34:18Z</dcterms:modified>
</cp:coreProperties>
</file>